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
      <p:font typeface="Roboto"/>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302edc04c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302edc04c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02edc04c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302edc04c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02edc04c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302edc04c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302edc04c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302edc04c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302edc04c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302edc04c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302edc04c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302edc04c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302edc04c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302edc04c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302edc04c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302edc04c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3b19fdf40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3b19fdf40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3b19fdf40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3b19fdf40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125f1b0c0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125f1b0c0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2f3a5fa1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2f3a5fa1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2f1851673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2f1851673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f1851673f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f1851673f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2f1851673f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2f1851673f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302edc04c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302edc04c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00a068a8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100a068a8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302edc04c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302edc04c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guru99.com/manual-testing.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5" name="Shape 85"/>
        <p:cNvGrpSpPr/>
        <p:nvPr/>
      </p:nvGrpSpPr>
      <p:grpSpPr>
        <a:xfrm>
          <a:off x="0" y="0"/>
          <a:ext cx="0" cy="0"/>
          <a:chOff x="0" y="0"/>
          <a:chExt cx="0" cy="0"/>
        </a:xfrm>
      </p:grpSpPr>
      <p:sp>
        <p:nvSpPr>
          <p:cNvPr id="86" name="Google Shape;86;p13"/>
          <p:cNvSpPr txBox="1"/>
          <p:nvPr>
            <p:ph type="ctrTitle"/>
          </p:nvPr>
        </p:nvSpPr>
        <p:spPr>
          <a:xfrm>
            <a:off x="311700" y="2257500"/>
            <a:ext cx="8520600" cy="726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3200"/>
              <a:t>AUTOMATION TESTING ON FACEBOOK</a:t>
            </a:r>
            <a:endParaRPr sz="3200"/>
          </a:p>
        </p:txBody>
      </p:sp>
      <p:sp>
        <p:nvSpPr>
          <p:cNvPr id="87" name="Google Shape;87;p13"/>
          <p:cNvSpPr txBox="1"/>
          <p:nvPr>
            <p:ph idx="1" type="subTitle"/>
          </p:nvPr>
        </p:nvSpPr>
        <p:spPr>
          <a:xfrm>
            <a:off x="6956225" y="3966600"/>
            <a:ext cx="3601500" cy="771600"/>
          </a:xfrm>
          <a:prstGeom prst="rect">
            <a:avLst/>
          </a:prstGeom>
        </p:spPr>
        <p:txBody>
          <a:bodyPr anchorCtr="0" anchor="t" bIns="91425" lIns="91425" spcFirstLastPara="1" rIns="91425" wrap="square" tIns="91425">
            <a:normAutofit fontScale="32500" lnSpcReduction="10000"/>
          </a:bodyPr>
          <a:lstStyle/>
          <a:p>
            <a:pPr indent="0" lvl="0" marL="0" rtl="0" algn="l">
              <a:lnSpc>
                <a:spcPct val="115000"/>
              </a:lnSpc>
              <a:spcBef>
                <a:spcPts val="0"/>
              </a:spcBef>
              <a:spcAft>
                <a:spcPts val="0"/>
              </a:spcAft>
              <a:buNone/>
            </a:pPr>
            <a:r>
              <a:rPr lang="en-GB" sz="5600" u="sng">
                <a:solidFill>
                  <a:srgbClr val="073763"/>
                </a:solidFill>
              </a:rPr>
              <a:t>By: </a:t>
            </a:r>
            <a:endParaRPr sz="5600" u="sng">
              <a:solidFill>
                <a:srgbClr val="073763"/>
              </a:solidFill>
            </a:endParaRPr>
          </a:p>
          <a:p>
            <a:pPr indent="0" lvl="0" marL="0" rtl="0" algn="l">
              <a:lnSpc>
                <a:spcPct val="115000"/>
              </a:lnSpc>
              <a:spcBef>
                <a:spcPts val="0"/>
              </a:spcBef>
              <a:spcAft>
                <a:spcPts val="0"/>
              </a:spcAft>
              <a:buNone/>
            </a:pPr>
            <a:r>
              <a:rPr lang="en-GB" sz="5600">
                <a:solidFill>
                  <a:srgbClr val="073763"/>
                </a:solidFill>
              </a:rPr>
              <a:t>N Deepak                  </a:t>
            </a:r>
            <a:endParaRPr sz="5600">
              <a:solidFill>
                <a:srgbClr val="073763"/>
              </a:solidFill>
            </a:endParaRPr>
          </a:p>
        </p:txBody>
      </p:sp>
      <p:sp>
        <p:nvSpPr>
          <p:cNvPr id="88" name="Google Shape;88;p13"/>
          <p:cNvSpPr/>
          <p:nvPr/>
        </p:nvSpPr>
        <p:spPr>
          <a:xfrm>
            <a:off x="686525" y="1122425"/>
            <a:ext cx="1144200" cy="196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79500" y="12859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TEST CASE </a:t>
            </a:r>
            <a:r>
              <a:rPr lang="en-GB" sz="3300">
                <a:solidFill>
                  <a:schemeClr val="dk1"/>
                </a:solidFill>
              </a:rPr>
              <a:t>2</a:t>
            </a:r>
            <a:r>
              <a:rPr lang="en-GB" sz="3300">
                <a:solidFill>
                  <a:srgbClr val="FF0000"/>
                </a:solidFill>
              </a:rPr>
              <a:t> </a:t>
            </a:r>
            <a:r>
              <a:rPr lang="en-GB" sz="3300"/>
              <a:t>: UI testing</a:t>
            </a:r>
            <a:endParaRPr sz="3300">
              <a:solidFill>
                <a:srgbClr val="FF0000"/>
              </a:solidFill>
            </a:endParaRPr>
          </a:p>
        </p:txBody>
      </p:sp>
      <p:pic>
        <p:nvPicPr>
          <p:cNvPr id="141" name="Google Shape;141;p22"/>
          <p:cNvPicPr preferRelativeResize="0"/>
          <p:nvPr/>
        </p:nvPicPr>
        <p:blipFill rotWithShape="1">
          <a:blip r:embed="rId3">
            <a:alphaModFix/>
          </a:blip>
          <a:srcRect b="38824" l="27628" r="28088" t="26323"/>
          <a:stretch/>
        </p:blipFill>
        <p:spPr>
          <a:xfrm>
            <a:off x="1242275" y="2016000"/>
            <a:ext cx="6276826" cy="2778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3"/>
          <p:cNvPicPr preferRelativeResize="0"/>
          <p:nvPr/>
        </p:nvPicPr>
        <p:blipFill rotWithShape="1">
          <a:blip r:embed="rId3">
            <a:alphaModFix/>
          </a:blip>
          <a:srcRect b="54232" l="22999" r="25151" t="14413"/>
          <a:stretch/>
        </p:blipFill>
        <p:spPr>
          <a:xfrm>
            <a:off x="411202" y="2070475"/>
            <a:ext cx="8424998" cy="2865974"/>
          </a:xfrm>
          <a:prstGeom prst="rect">
            <a:avLst/>
          </a:prstGeom>
          <a:noFill/>
          <a:ln>
            <a:noFill/>
          </a:ln>
        </p:spPr>
      </p:pic>
      <p:sp>
        <p:nvSpPr>
          <p:cNvPr id="147" name="Google Shape;147;p23"/>
          <p:cNvSpPr txBox="1"/>
          <p:nvPr>
            <p:ph type="title"/>
          </p:nvPr>
        </p:nvSpPr>
        <p:spPr>
          <a:xfrm>
            <a:off x="779500" y="12859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TEST CASE </a:t>
            </a:r>
            <a:r>
              <a:rPr lang="en-GB" sz="3000">
                <a:solidFill>
                  <a:schemeClr val="dk1"/>
                </a:solidFill>
              </a:rPr>
              <a:t>3</a:t>
            </a:r>
            <a:r>
              <a:rPr lang="en-GB" sz="3300">
                <a:solidFill>
                  <a:srgbClr val="FF0000"/>
                </a:solidFill>
              </a:rPr>
              <a:t> </a:t>
            </a:r>
            <a:r>
              <a:rPr lang="en-GB" sz="3300"/>
              <a:t>: Unit testing</a:t>
            </a:r>
            <a:endParaRPr sz="33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4"/>
          <p:cNvPicPr preferRelativeResize="0"/>
          <p:nvPr/>
        </p:nvPicPr>
        <p:blipFill rotWithShape="1">
          <a:blip r:embed="rId3">
            <a:alphaModFix/>
          </a:blip>
          <a:srcRect b="8474" l="23000" r="34016" t="64623"/>
          <a:stretch/>
        </p:blipFill>
        <p:spPr>
          <a:xfrm>
            <a:off x="796675" y="1531150"/>
            <a:ext cx="7815024" cy="2751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779500" y="12859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TEST CASE </a:t>
            </a:r>
            <a:r>
              <a:rPr lang="en-GB" sz="3300">
                <a:solidFill>
                  <a:schemeClr val="dk1"/>
                </a:solidFill>
              </a:rPr>
              <a:t>4</a:t>
            </a:r>
            <a:r>
              <a:rPr lang="en-GB" sz="3300">
                <a:solidFill>
                  <a:srgbClr val="FF0000"/>
                </a:solidFill>
              </a:rPr>
              <a:t> </a:t>
            </a:r>
            <a:r>
              <a:rPr lang="en-GB" sz="3300"/>
              <a:t>: Smoke testing</a:t>
            </a:r>
            <a:endParaRPr sz="3300">
              <a:solidFill>
                <a:srgbClr val="FF0000"/>
              </a:solidFill>
            </a:endParaRPr>
          </a:p>
        </p:txBody>
      </p:sp>
      <p:pic>
        <p:nvPicPr>
          <p:cNvPr id="158" name="Google Shape;158;p25"/>
          <p:cNvPicPr preferRelativeResize="0"/>
          <p:nvPr/>
        </p:nvPicPr>
        <p:blipFill rotWithShape="1">
          <a:blip r:embed="rId3">
            <a:alphaModFix/>
          </a:blip>
          <a:srcRect b="18951" l="25598" r="27860" t="42576"/>
          <a:stretch/>
        </p:blipFill>
        <p:spPr>
          <a:xfrm>
            <a:off x="1111525" y="2037775"/>
            <a:ext cx="5906299" cy="27461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779500" y="12859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TEST CASE </a:t>
            </a:r>
            <a:r>
              <a:rPr lang="en-GB" sz="3300">
                <a:solidFill>
                  <a:schemeClr val="dk1"/>
                </a:solidFill>
              </a:rPr>
              <a:t>5</a:t>
            </a:r>
            <a:r>
              <a:rPr lang="en-GB" sz="3300">
                <a:solidFill>
                  <a:srgbClr val="FF0000"/>
                </a:solidFill>
              </a:rPr>
              <a:t> </a:t>
            </a:r>
            <a:r>
              <a:rPr lang="en-GB" sz="3300"/>
              <a:t>: Integration testing</a:t>
            </a:r>
            <a:endParaRPr sz="3300">
              <a:solidFill>
                <a:srgbClr val="FF0000"/>
              </a:solidFill>
            </a:endParaRPr>
          </a:p>
        </p:txBody>
      </p:sp>
      <p:pic>
        <p:nvPicPr>
          <p:cNvPr id="164" name="Google Shape;164;p26"/>
          <p:cNvPicPr preferRelativeResize="0"/>
          <p:nvPr/>
        </p:nvPicPr>
        <p:blipFill rotWithShape="1">
          <a:blip r:embed="rId3">
            <a:alphaModFix/>
          </a:blip>
          <a:srcRect b="15164" l="22646" r="23965" t="34538"/>
          <a:stretch/>
        </p:blipFill>
        <p:spPr>
          <a:xfrm>
            <a:off x="1296775" y="2092275"/>
            <a:ext cx="5503099" cy="29161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7"/>
          <p:cNvPicPr preferRelativeResize="0"/>
          <p:nvPr/>
        </p:nvPicPr>
        <p:blipFill rotWithShape="1">
          <a:blip r:embed="rId3">
            <a:alphaModFix/>
          </a:blip>
          <a:srcRect b="9011" l="18873" r="23108" t="22974"/>
          <a:stretch/>
        </p:blipFill>
        <p:spPr>
          <a:xfrm>
            <a:off x="653850" y="686497"/>
            <a:ext cx="6015274" cy="39664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838425" y="12641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TEST CASE</a:t>
            </a:r>
            <a:r>
              <a:rPr lang="en-GB" sz="3300">
                <a:solidFill>
                  <a:schemeClr val="dk1"/>
                </a:solidFill>
              </a:rPr>
              <a:t> 6 &amp; 7</a:t>
            </a:r>
            <a:r>
              <a:rPr lang="en-GB" sz="3300">
                <a:solidFill>
                  <a:srgbClr val="FF0000"/>
                </a:solidFill>
              </a:rPr>
              <a:t> </a:t>
            </a:r>
            <a:r>
              <a:rPr lang="en-GB" sz="3300"/>
              <a:t>: Unit testing</a:t>
            </a:r>
            <a:endParaRPr sz="3300">
              <a:solidFill>
                <a:srgbClr val="FF0000"/>
              </a:solidFill>
            </a:endParaRPr>
          </a:p>
        </p:txBody>
      </p:sp>
      <p:pic>
        <p:nvPicPr>
          <p:cNvPr id="175" name="Google Shape;175;p28"/>
          <p:cNvPicPr preferRelativeResize="0"/>
          <p:nvPr/>
        </p:nvPicPr>
        <p:blipFill rotWithShape="1">
          <a:blip r:embed="rId3">
            <a:alphaModFix/>
          </a:blip>
          <a:srcRect b="9746" l="15608" r="17773" t="38050"/>
          <a:stretch/>
        </p:blipFill>
        <p:spPr>
          <a:xfrm>
            <a:off x="1106675" y="1957125"/>
            <a:ext cx="7493227" cy="29030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838425" y="12641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TEST CASE</a:t>
            </a:r>
            <a:r>
              <a:rPr lang="en-GB" sz="3300">
                <a:solidFill>
                  <a:schemeClr val="dk1"/>
                </a:solidFill>
              </a:rPr>
              <a:t> 8</a:t>
            </a:r>
            <a:r>
              <a:rPr lang="en-GB" sz="3300">
                <a:solidFill>
                  <a:srgbClr val="FF0000"/>
                </a:solidFill>
              </a:rPr>
              <a:t> </a:t>
            </a:r>
            <a:r>
              <a:rPr lang="en-GB" sz="3300"/>
              <a:t>: Security testing</a:t>
            </a:r>
            <a:endParaRPr sz="3300">
              <a:solidFill>
                <a:srgbClr val="FF0000"/>
              </a:solidFill>
            </a:endParaRPr>
          </a:p>
        </p:txBody>
      </p:sp>
      <p:pic>
        <p:nvPicPr>
          <p:cNvPr id="181" name="Google Shape;181;p29"/>
          <p:cNvPicPr preferRelativeResize="0"/>
          <p:nvPr/>
        </p:nvPicPr>
        <p:blipFill rotWithShape="1">
          <a:blip r:embed="rId3">
            <a:alphaModFix/>
          </a:blip>
          <a:srcRect b="9922" l="17619" r="40300" t="54952"/>
          <a:stretch/>
        </p:blipFill>
        <p:spPr>
          <a:xfrm>
            <a:off x="1176900" y="1874325"/>
            <a:ext cx="6127248" cy="28768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OUTPUT</a:t>
            </a:r>
            <a:endParaRPr/>
          </a:p>
          <a:p>
            <a:pPr indent="0" lvl="0" marL="0" rtl="0" algn="l">
              <a:spcBef>
                <a:spcPts val="0"/>
              </a:spcBef>
              <a:spcAft>
                <a:spcPts val="0"/>
              </a:spcAft>
              <a:buNone/>
            </a:pPr>
            <a:r>
              <a:t/>
            </a:r>
            <a:endParaRPr/>
          </a:p>
        </p:txBody>
      </p:sp>
      <p:pic>
        <p:nvPicPr>
          <p:cNvPr id="187" name="Google Shape;187;p30"/>
          <p:cNvPicPr preferRelativeResize="0"/>
          <p:nvPr/>
        </p:nvPicPr>
        <p:blipFill rotWithShape="1">
          <a:blip r:embed="rId3">
            <a:alphaModFix/>
          </a:blip>
          <a:srcRect b="17891" l="24441" r="29967" t="39027"/>
          <a:stretch/>
        </p:blipFill>
        <p:spPr>
          <a:xfrm>
            <a:off x="1383950" y="1799375"/>
            <a:ext cx="5583950" cy="3017199"/>
          </a:xfrm>
          <a:prstGeom prst="rect">
            <a:avLst/>
          </a:prstGeom>
          <a:noFill/>
          <a:ln>
            <a:noFill/>
          </a:ln>
        </p:spPr>
      </p:pic>
      <p:sp>
        <p:nvSpPr>
          <p:cNvPr id="188" name="Google Shape;188;p30"/>
          <p:cNvSpPr txBox="1"/>
          <p:nvPr/>
        </p:nvSpPr>
        <p:spPr>
          <a:xfrm>
            <a:off x="7639000" y="2983113"/>
            <a:ext cx="1318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Pass </a:t>
            </a:r>
            <a:endParaRPr>
              <a:latin typeface="Lato"/>
              <a:ea typeface="Lato"/>
              <a:cs typeface="Lato"/>
              <a:sym typeface="Lato"/>
            </a:endParaRPr>
          </a:p>
          <a:p>
            <a:pPr indent="0" lvl="0" marL="0" rtl="0" algn="ctr">
              <a:spcBef>
                <a:spcPts val="0"/>
              </a:spcBef>
              <a:spcAft>
                <a:spcPts val="0"/>
              </a:spcAft>
              <a:buNone/>
            </a:pPr>
            <a:r>
              <a:rPr lang="en-GB">
                <a:latin typeface="Lato"/>
                <a:ea typeface="Lato"/>
                <a:cs typeface="Lato"/>
                <a:sym typeface="Lato"/>
              </a:rPr>
              <a:t>Test cases</a:t>
            </a:r>
            <a:endParaRPr>
              <a:latin typeface="Lato"/>
              <a:ea typeface="Lato"/>
              <a:cs typeface="Lato"/>
              <a:sym typeface="Lato"/>
            </a:endParaRPr>
          </a:p>
        </p:txBody>
      </p:sp>
      <p:sp>
        <p:nvSpPr>
          <p:cNvPr id="189" name="Google Shape;189;p30"/>
          <p:cNvSpPr/>
          <p:nvPr/>
        </p:nvSpPr>
        <p:spPr>
          <a:xfrm>
            <a:off x="7137700" y="1907025"/>
            <a:ext cx="87300" cy="27678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 name="Google Shape;190;p30"/>
          <p:cNvCxnSpPr>
            <a:stCxn id="189" idx="2"/>
            <a:endCxn id="188" idx="1"/>
          </p:cNvCxnSpPr>
          <p:nvPr/>
        </p:nvCxnSpPr>
        <p:spPr>
          <a:xfrm>
            <a:off x="7225000" y="3290925"/>
            <a:ext cx="414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1"/>
          <p:cNvPicPr preferRelativeResize="0"/>
          <p:nvPr/>
        </p:nvPicPr>
        <p:blipFill rotWithShape="1">
          <a:blip r:embed="rId3">
            <a:alphaModFix/>
          </a:blip>
          <a:srcRect b="42795" l="23942" r="21205" t="42116"/>
          <a:stretch/>
        </p:blipFill>
        <p:spPr>
          <a:xfrm>
            <a:off x="804175" y="1525600"/>
            <a:ext cx="7535650" cy="1166000"/>
          </a:xfrm>
          <a:prstGeom prst="rect">
            <a:avLst/>
          </a:prstGeom>
          <a:noFill/>
          <a:ln>
            <a:noFill/>
          </a:ln>
        </p:spPr>
      </p:pic>
      <p:pic>
        <p:nvPicPr>
          <p:cNvPr id="196" name="Google Shape;196;p31"/>
          <p:cNvPicPr preferRelativeResize="0"/>
          <p:nvPr/>
        </p:nvPicPr>
        <p:blipFill rotWithShape="1">
          <a:blip r:embed="rId4">
            <a:alphaModFix/>
          </a:blip>
          <a:srcRect b="22962" l="24708" r="30827" t="55868"/>
          <a:stretch/>
        </p:blipFill>
        <p:spPr>
          <a:xfrm>
            <a:off x="925150" y="3029425"/>
            <a:ext cx="7293701" cy="1558324"/>
          </a:xfrm>
          <a:prstGeom prst="rect">
            <a:avLst/>
          </a:prstGeom>
          <a:noFill/>
          <a:ln>
            <a:noFill/>
          </a:ln>
        </p:spPr>
      </p:pic>
      <p:sp>
        <p:nvSpPr>
          <p:cNvPr id="197" name="Google Shape;197;p31"/>
          <p:cNvSpPr txBox="1"/>
          <p:nvPr/>
        </p:nvSpPr>
        <p:spPr>
          <a:xfrm>
            <a:off x="3793350" y="902475"/>
            <a:ext cx="155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Failed Test cases</a:t>
            </a:r>
            <a:endParaRPr>
              <a:latin typeface="Lato"/>
              <a:ea typeface="Lato"/>
              <a:cs typeface="Lato"/>
              <a:sym typeface="Lato"/>
            </a:endParaRPr>
          </a:p>
        </p:txBody>
      </p:sp>
      <p:sp>
        <p:nvSpPr>
          <p:cNvPr id="198" name="Google Shape;198;p31"/>
          <p:cNvSpPr/>
          <p:nvPr/>
        </p:nvSpPr>
        <p:spPr>
          <a:xfrm>
            <a:off x="8339825" y="1525600"/>
            <a:ext cx="381300" cy="31929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 name="Google Shape;199;p31"/>
          <p:cNvCxnSpPr>
            <a:stCxn id="198" idx="2"/>
          </p:cNvCxnSpPr>
          <p:nvPr/>
        </p:nvCxnSpPr>
        <p:spPr>
          <a:xfrm flipH="1" rot="10800000">
            <a:off x="8721125" y="3116650"/>
            <a:ext cx="203700" cy="5400"/>
          </a:xfrm>
          <a:prstGeom prst="straightConnector1">
            <a:avLst/>
          </a:prstGeom>
          <a:noFill/>
          <a:ln cap="flat" cmpd="sng" w="9525">
            <a:solidFill>
              <a:schemeClr val="dk2"/>
            </a:solidFill>
            <a:prstDash val="solid"/>
            <a:round/>
            <a:headEnd len="med" w="med" type="none"/>
            <a:tailEnd len="med" w="med" type="none"/>
          </a:ln>
        </p:spPr>
      </p:cxnSp>
      <p:cxnSp>
        <p:nvCxnSpPr>
          <p:cNvPr id="200" name="Google Shape;200;p31"/>
          <p:cNvCxnSpPr/>
          <p:nvPr/>
        </p:nvCxnSpPr>
        <p:spPr>
          <a:xfrm rot="10800000">
            <a:off x="8924850" y="1089700"/>
            <a:ext cx="0" cy="2048700"/>
          </a:xfrm>
          <a:prstGeom prst="straightConnector1">
            <a:avLst/>
          </a:prstGeom>
          <a:noFill/>
          <a:ln cap="flat" cmpd="sng" w="9525">
            <a:solidFill>
              <a:schemeClr val="dk2"/>
            </a:solidFill>
            <a:prstDash val="solid"/>
            <a:round/>
            <a:headEnd len="med" w="med" type="none"/>
            <a:tailEnd len="med" w="med" type="none"/>
          </a:ln>
        </p:spPr>
      </p:cxnSp>
      <p:cxnSp>
        <p:nvCxnSpPr>
          <p:cNvPr id="201" name="Google Shape;201;p31"/>
          <p:cNvCxnSpPr/>
          <p:nvPr/>
        </p:nvCxnSpPr>
        <p:spPr>
          <a:xfrm rot="10800000">
            <a:off x="5350650" y="1092625"/>
            <a:ext cx="3574200" cy="18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a:t>
            </a:r>
            <a:endParaRPr/>
          </a:p>
        </p:txBody>
      </p:sp>
      <p:sp>
        <p:nvSpPr>
          <p:cNvPr id="94" name="Google Shape;94;p14"/>
          <p:cNvSpPr txBox="1"/>
          <p:nvPr>
            <p:ph idx="1" type="body"/>
          </p:nvPr>
        </p:nvSpPr>
        <p:spPr>
          <a:xfrm>
            <a:off x="729450" y="2078875"/>
            <a:ext cx="7688700" cy="2261100"/>
          </a:xfrm>
          <a:prstGeom prst="rect">
            <a:avLst/>
          </a:prstGeom>
          <a:solidFill>
            <a:schemeClr val="lt1"/>
          </a:solidFill>
        </p:spPr>
        <p:txBody>
          <a:bodyPr anchorCtr="0" anchor="t" bIns="91425" lIns="91425" spcFirstLastPara="1" rIns="91425" wrap="square" tIns="91425">
            <a:normAutofit fontScale="25000" lnSpcReduction="20000"/>
          </a:bodyPr>
          <a:lstStyle/>
          <a:p>
            <a:pPr indent="-330200" lvl="0" marL="457200" rtl="0" algn="just">
              <a:lnSpc>
                <a:spcPct val="150000"/>
              </a:lnSpc>
              <a:spcBef>
                <a:spcPts val="1200"/>
              </a:spcBef>
              <a:spcAft>
                <a:spcPts val="0"/>
              </a:spcAft>
              <a:buSzPct val="100000"/>
              <a:buFont typeface="Arial"/>
              <a:buChar char="●"/>
            </a:pPr>
            <a:r>
              <a:rPr b="1" lang="en-GB" sz="6400">
                <a:solidFill>
                  <a:srgbClr val="222222"/>
                </a:solidFill>
                <a:highlight>
                  <a:srgbClr val="FFFFFF"/>
                </a:highlight>
                <a:latin typeface="Roboto"/>
                <a:ea typeface="Roboto"/>
                <a:cs typeface="Roboto"/>
                <a:sym typeface="Roboto"/>
              </a:rPr>
              <a:t>Automation Testing</a:t>
            </a:r>
            <a:r>
              <a:rPr lang="en-GB" sz="6400">
                <a:solidFill>
                  <a:srgbClr val="222222"/>
                </a:solidFill>
                <a:highlight>
                  <a:srgbClr val="FFFFFF"/>
                </a:highlight>
                <a:latin typeface="Roboto"/>
                <a:ea typeface="Roboto"/>
                <a:cs typeface="Roboto"/>
                <a:sym typeface="Roboto"/>
              </a:rPr>
              <a:t> is a software testing technique that performs using special automated testing software tools to execute a test case suite. On the contrary, Manual Testing is performed by a human sitting in front of a computer carefully executing the test steps.</a:t>
            </a:r>
            <a:endParaRPr sz="6400">
              <a:solidFill>
                <a:srgbClr val="000000"/>
              </a:solidFill>
              <a:latin typeface="Roboto"/>
              <a:ea typeface="Roboto"/>
              <a:cs typeface="Roboto"/>
              <a:sym typeface="Roboto"/>
            </a:endParaRPr>
          </a:p>
          <a:p>
            <a:pPr indent="-330200" lvl="0" marL="457200" rtl="0" algn="just">
              <a:lnSpc>
                <a:spcPct val="150000"/>
              </a:lnSpc>
              <a:spcBef>
                <a:spcPts val="0"/>
              </a:spcBef>
              <a:spcAft>
                <a:spcPts val="0"/>
              </a:spcAft>
              <a:buClr>
                <a:srgbClr val="00001F"/>
              </a:buClr>
              <a:buSzPct val="100000"/>
              <a:buFont typeface="Roboto"/>
              <a:buChar char="●"/>
            </a:pPr>
            <a:r>
              <a:rPr lang="en-GB" sz="6400">
                <a:solidFill>
                  <a:srgbClr val="222222"/>
                </a:solidFill>
                <a:highlight>
                  <a:srgbClr val="FFFFFF"/>
                </a:highlight>
                <a:latin typeface="Roboto"/>
                <a:ea typeface="Roboto"/>
                <a:cs typeface="Roboto"/>
                <a:sym typeface="Roboto"/>
              </a:rPr>
              <a:t>The goal of Automation is to reduce the number of test cases to be run manually and not to eliminate </a:t>
            </a:r>
            <a:r>
              <a:rPr lang="en-GB" sz="6400">
                <a:solidFill>
                  <a:schemeClr val="hlink"/>
                </a:solidFill>
                <a:highlight>
                  <a:srgbClr val="FFFFFF"/>
                </a:highlight>
                <a:uFill>
                  <a:noFill/>
                </a:uFill>
                <a:latin typeface="Roboto"/>
                <a:ea typeface="Roboto"/>
                <a:cs typeface="Roboto"/>
                <a:sym typeface="Roboto"/>
                <a:hlinkClick r:id="rId3"/>
              </a:rPr>
              <a:t>Manual Testing</a:t>
            </a:r>
            <a:r>
              <a:rPr lang="en-GB" sz="6400">
                <a:solidFill>
                  <a:srgbClr val="222222"/>
                </a:solidFill>
                <a:highlight>
                  <a:srgbClr val="FFFFFF"/>
                </a:highlight>
                <a:latin typeface="Roboto"/>
                <a:ea typeface="Roboto"/>
                <a:cs typeface="Roboto"/>
                <a:sym typeface="Roboto"/>
              </a:rPr>
              <a:t> altogether.</a:t>
            </a:r>
            <a:endParaRPr sz="6400">
              <a:solidFill>
                <a:srgbClr val="00001F"/>
              </a:solidFill>
              <a:highlight>
                <a:srgbClr val="FFFFFF"/>
              </a:highlight>
              <a:latin typeface="Roboto"/>
              <a:ea typeface="Roboto"/>
              <a:cs typeface="Roboto"/>
              <a:sym typeface="Roboto"/>
            </a:endParaRPr>
          </a:p>
          <a:p>
            <a:pPr indent="0" lvl="0" marL="457200" rtl="0" algn="l">
              <a:spcBef>
                <a:spcPts val="1200"/>
              </a:spcBef>
              <a:spcAft>
                <a:spcPts val="0"/>
              </a:spcAft>
              <a:buNone/>
            </a:pPr>
            <a:r>
              <a:t/>
            </a:r>
            <a:endParaRPr sz="1400">
              <a:solidFill>
                <a:srgbClr val="00001F"/>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400">
              <a:solidFill>
                <a:srgbClr val="000000"/>
              </a:solidFill>
              <a:latin typeface="Arial"/>
              <a:ea typeface="Arial"/>
              <a:cs typeface="Arial"/>
              <a:sym typeface="Arial"/>
            </a:endParaRPr>
          </a:p>
          <a:p>
            <a:pPr indent="0" lvl="0" marL="0" rtl="0" algn="l">
              <a:spcBef>
                <a:spcPts val="1200"/>
              </a:spcBef>
              <a:spcAft>
                <a:spcPts val="1200"/>
              </a:spcAft>
              <a:buNone/>
            </a:pPr>
            <a:r>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sz="1600">
                <a:solidFill>
                  <a:srgbClr val="222222"/>
                </a:solidFill>
                <a:highlight>
                  <a:srgbClr val="FFFFFF"/>
                </a:highlight>
                <a:latin typeface="Roboto"/>
                <a:ea typeface="Roboto"/>
                <a:cs typeface="Roboto"/>
                <a:sym typeface="Roboto"/>
              </a:rPr>
              <a:t>Test cases to be automated can be selected using the following criterion to increase the automation ROI</a:t>
            </a:r>
            <a:endParaRPr sz="1600">
              <a:solidFill>
                <a:srgbClr val="222222"/>
              </a:solidFill>
              <a:highlight>
                <a:srgbClr val="FFFFFF"/>
              </a:highlight>
              <a:latin typeface="Roboto"/>
              <a:ea typeface="Roboto"/>
              <a:cs typeface="Roboto"/>
              <a:sym typeface="Roboto"/>
            </a:endParaRPr>
          </a:p>
          <a:p>
            <a:pPr indent="-330200" lvl="0" marL="457200" rtl="0" algn="just">
              <a:spcBef>
                <a:spcPts val="0"/>
              </a:spcBef>
              <a:spcAft>
                <a:spcPts val="0"/>
              </a:spcAft>
              <a:buClr>
                <a:srgbClr val="222222"/>
              </a:buClr>
              <a:buSzPts val="1600"/>
              <a:buFont typeface="Roboto"/>
              <a:buChar char="●"/>
            </a:pPr>
            <a:r>
              <a:rPr lang="en-GB" sz="1600">
                <a:solidFill>
                  <a:srgbClr val="222222"/>
                </a:solidFill>
                <a:highlight>
                  <a:srgbClr val="FFFFFF"/>
                </a:highlight>
                <a:latin typeface="Roboto"/>
                <a:ea typeface="Roboto"/>
                <a:cs typeface="Roboto"/>
                <a:sym typeface="Roboto"/>
              </a:rPr>
              <a:t>High Risk – Business Critical test cases</a:t>
            </a:r>
            <a:endParaRPr sz="1600">
              <a:solidFill>
                <a:srgbClr val="222222"/>
              </a:solidFill>
              <a:highlight>
                <a:srgbClr val="FFFFFF"/>
              </a:highlight>
              <a:latin typeface="Roboto"/>
              <a:ea typeface="Roboto"/>
              <a:cs typeface="Roboto"/>
              <a:sym typeface="Roboto"/>
            </a:endParaRPr>
          </a:p>
          <a:p>
            <a:pPr indent="-330200" lvl="0" marL="457200" rtl="0" algn="just">
              <a:spcBef>
                <a:spcPts val="0"/>
              </a:spcBef>
              <a:spcAft>
                <a:spcPts val="0"/>
              </a:spcAft>
              <a:buClr>
                <a:srgbClr val="222222"/>
              </a:buClr>
              <a:buSzPts val="1600"/>
              <a:buFont typeface="Roboto"/>
              <a:buChar char="●"/>
            </a:pPr>
            <a:r>
              <a:rPr lang="en-GB" sz="1600">
                <a:solidFill>
                  <a:srgbClr val="222222"/>
                </a:solidFill>
                <a:highlight>
                  <a:srgbClr val="FFFFFF"/>
                </a:highlight>
                <a:latin typeface="Roboto"/>
                <a:ea typeface="Roboto"/>
                <a:cs typeface="Roboto"/>
                <a:sym typeface="Roboto"/>
              </a:rPr>
              <a:t>Test cases that are repeatedly executed</a:t>
            </a:r>
            <a:endParaRPr sz="1600">
              <a:solidFill>
                <a:srgbClr val="222222"/>
              </a:solidFill>
              <a:highlight>
                <a:srgbClr val="FFFFFF"/>
              </a:highlight>
              <a:latin typeface="Roboto"/>
              <a:ea typeface="Roboto"/>
              <a:cs typeface="Roboto"/>
              <a:sym typeface="Roboto"/>
            </a:endParaRPr>
          </a:p>
          <a:p>
            <a:pPr indent="-330200" lvl="0" marL="457200" rtl="0" algn="just">
              <a:spcBef>
                <a:spcPts val="0"/>
              </a:spcBef>
              <a:spcAft>
                <a:spcPts val="0"/>
              </a:spcAft>
              <a:buClr>
                <a:srgbClr val="222222"/>
              </a:buClr>
              <a:buSzPts val="1600"/>
              <a:buFont typeface="Roboto"/>
              <a:buChar char="●"/>
            </a:pPr>
            <a:r>
              <a:rPr lang="en-GB" sz="1600">
                <a:solidFill>
                  <a:srgbClr val="222222"/>
                </a:solidFill>
                <a:highlight>
                  <a:srgbClr val="FFFFFF"/>
                </a:highlight>
                <a:latin typeface="Roboto"/>
                <a:ea typeface="Roboto"/>
                <a:cs typeface="Roboto"/>
                <a:sym typeface="Roboto"/>
              </a:rPr>
              <a:t>Test Cases that are very tedious or difficult to perform manually</a:t>
            </a:r>
            <a:endParaRPr sz="1600">
              <a:solidFill>
                <a:srgbClr val="222222"/>
              </a:solidFill>
              <a:highlight>
                <a:srgbClr val="FFFFFF"/>
              </a:highlight>
              <a:latin typeface="Roboto"/>
              <a:ea typeface="Roboto"/>
              <a:cs typeface="Roboto"/>
              <a:sym typeface="Roboto"/>
            </a:endParaRPr>
          </a:p>
          <a:p>
            <a:pPr indent="-330200" lvl="0" marL="457200" rtl="0" algn="just">
              <a:spcBef>
                <a:spcPts val="0"/>
              </a:spcBef>
              <a:spcAft>
                <a:spcPts val="0"/>
              </a:spcAft>
              <a:buClr>
                <a:srgbClr val="222222"/>
              </a:buClr>
              <a:buSzPts val="1600"/>
              <a:buFont typeface="Roboto"/>
              <a:buChar char="●"/>
            </a:pPr>
            <a:r>
              <a:rPr lang="en-GB" sz="1600">
                <a:solidFill>
                  <a:srgbClr val="222222"/>
                </a:solidFill>
                <a:highlight>
                  <a:srgbClr val="FFFFFF"/>
                </a:highlight>
                <a:latin typeface="Roboto"/>
                <a:ea typeface="Roboto"/>
                <a:cs typeface="Roboto"/>
                <a:sym typeface="Roboto"/>
              </a:rPr>
              <a:t>Test Cases which are time-consuming</a:t>
            </a:r>
            <a:endParaRPr sz="1600">
              <a:solidFill>
                <a:srgbClr val="222222"/>
              </a:solidFill>
              <a:highlight>
                <a:srgbClr val="FFFFFF"/>
              </a:highlight>
              <a:latin typeface="Roboto"/>
              <a:ea typeface="Roboto"/>
              <a:cs typeface="Roboto"/>
              <a:sym typeface="Roboto"/>
            </a:endParaRPr>
          </a:p>
          <a:p>
            <a:pPr indent="0" lvl="0" marL="0" rtl="0" algn="just">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Automated Testing Process</a:t>
            </a:r>
            <a:endParaRPr/>
          </a:p>
        </p:txBody>
      </p:sp>
      <p:pic>
        <p:nvPicPr>
          <p:cNvPr id="106" name="Google Shape;106;p16"/>
          <p:cNvPicPr preferRelativeResize="0"/>
          <p:nvPr/>
        </p:nvPicPr>
        <p:blipFill>
          <a:blip r:embed="rId3">
            <a:alphaModFix/>
          </a:blip>
          <a:stretch>
            <a:fillRect/>
          </a:stretch>
        </p:blipFill>
        <p:spPr>
          <a:xfrm>
            <a:off x="483543" y="1939800"/>
            <a:ext cx="8069557" cy="2901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Tools used</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b="1" lang="en-GB" sz="1600">
                <a:solidFill>
                  <a:srgbClr val="000033"/>
                </a:solidFill>
                <a:latin typeface="Roboto"/>
                <a:ea typeface="Roboto"/>
                <a:cs typeface="Roboto"/>
                <a:sym typeface="Roboto"/>
              </a:rPr>
              <a:t>Selenium</a:t>
            </a:r>
            <a:r>
              <a:rPr lang="en-GB" sz="1600">
                <a:solidFill>
                  <a:srgbClr val="000033"/>
                </a:solidFill>
                <a:latin typeface="Roboto"/>
                <a:ea typeface="Roboto"/>
                <a:cs typeface="Roboto"/>
                <a:sym typeface="Roboto"/>
              </a:rPr>
              <a:t> - Selenium is one of the most popular automation testing tools out there and is meant only for web applications. It has automation suites designed for bug reproduction and regression testing and allows for testing across multiple browsers.</a:t>
            </a:r>
            <a:endParaRPr sz="1600">
              <a:solidFill>
                <a:srgbClr val="000033"/>
              </a:solidFill>
              <a:latin typeface="Roboto"/>
              <a:ea typeface="Roboto"/>
              <a:cs typeface="Roboto"/>
              <a:sym typeface="Roboto"/>
            </a:endParaRPr>
          </a:p>
          <a:p>
            <a:pPr indent="0" lvl="0" marL="0" rtl="0" algn="just">
              <a:spcBef>
                <a:spcPts val="1200"/>
              </a:spcBef>
              <a:spcAft>
                <a:spcPts val="1200"/>
              </a:spcAft>
              <a:buNone/>
            </a:pPr>
            <a:r>
              <a:rPr b="1" lang="en-GB" sz="1600">
                <a:solidFill>
                  <a:srgbClr val="000033"/>
                </a:solidFill>
                <a:latin typeface="Roboto"/>
                <a:ea typeface="Roboto"/>
                <a:cs typeface="Roboto"/>
                <a:sym typeface="Roboto"/>
              </a:rPr>
              <a:t>TestNG</a:t>
            </a:r>
            <a:r>
              <a:rPr lang="en-GB" sz="1600">
                <a:solidFill>
                  <a:srgbClr val="000033"/>
                </a:solidFill>
                <a:latin typeface="Roboto"/>
                <a:ea typeface="Roboto"/>
                <a:cs typeface="Roboto"/>
                <a:sym typeface="Roboto"/>
              </a:rPr>
              <a:t> - </a:t>
            </a:r>
            <a:r>
              <a:rPr lang="en-GB" sz="1600">
                <a:solidFill>
                  <a:schemeClr val="dk2"/>
                </a:solidFill>
                <a:latin typeface="Roboto"/>
                <a:ea typeface="Roboto"/>
                <a:cs typeface="Roboto"/>
                <a:sym typeface="Roboto"/>
              </a:rPr>
              <a:t>TestNG in Selenium is a Java testing framework, inspired by JUnit and NUnit. It overcomes the constraints and disadvantages of JUnit. The suffix 'NG' stands for Next Generation, signifying the new functionalities that TestNG brings to the table.</a:t>
            </a:r>
            <a:endParaRPr sz="1600">
              <a:solidFill>
                <a:schemeClr val="dk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Problem Statement</a:t>
            </a:r>
            <a:endParaRPr/>
          </a:p>
        </p:txBody>
      </p:sp>
      <p:sp>
        <p:nvSpPr>
          <p:cNvPr id="118" name="Google Shape;118;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GB" sz="1500">
                <a:latin typeface="Roboto"/>
                <a:ea typeface="Roboto"/>
                <a:cs typeface="Roboto"/>
                <a:sym typeface="Roboto"/>
              </a:rPr>
              <a:t>Our activity mainly focuses on </a:t>
            </a:r>
            <a:r>
              <a:rPr lang="en-GB" sz="1500">
                <a:solidFill>
                  <a:srgbClr val="3C78D8"/>
                </a:solidFill>
                <a:latin typeface="Roboto"/>
                <a:ea typeface="Roboto"/>
                <a:cs typeface="Roboto"/>
                <a:sym typeface="Roboto"/>
              </a:rPr>
              <a:t>testing the basic features of handling a Social media Account</a:t>
            </a:r>
            <a:r>
              <a:rPr lang="en-GB" sz="1500">
                <a:latin typeface="Roboto"/>
                <a:ea typeface="Roboto"/>
                <a:cs typeface="Roboto"/>
                <a:sym typeface="Roboto"/>
              </a:rPr>
              <a:t>. In this case, we have taken the</a:t>
            </a:r>
            <a:r>
              <a:rPr lang="en-GB" sz="1500">
                <a:solidFill>
                  <a:srgbClr val="3C78D8"/>
                </a:solidFill>
                <a:latin typeface="Roboto"/>
                <a:ea typeface="Roboto"/>
                <a:cs typeface="Roboto"/>
                <a:sym typeface="Roboto"/>
              </a:rPr>
              <a:t> example of facebook account</a:t>
            </a:r>
            <a:r>
              <a:rPr lang="en-GB" sz="1500">
                <a:latin typeface="Roboto"/>
                <a:ea typeface="Roboto"/>
                <a:cs typeface="Roboto"/>
                <a:sym typeface="Roboto"/>
              </a:rPr>
              <a:t>. This involves logging in and out of our account, verifying the account that we logged into, editing the account details such as profile pic updation, adding or updating personal details, traversing through  different tabs and so on. </a:t>
            </a:r>
            <a:endParaRPr sz="15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Objectives of this activity:</a:t>
            </a:r>
            <a:endParaRPr/>
          </a:p>
        </p:txBody>
      </p:sp>
      <p:sp>
        <p:nvSpPr>
          <p:cNvPr id="124" name="Google Shape;124;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30200" lvl="0" marL="457200" rtl="0" algn="just">
              <a:spcBef>
                <a:spcPts val="0"/>
              </a:spcBef>
              <a:spcAft>
                <a:spcPts val="0"/>
              </a:spcAft>
              <a:buSzPts val="1600"/>
              <a:buFont typeface="Roboto"/>
              <a:buChar char="●"/>
            </a:pPr>
            <a:r>
              <a:rPr lang="en-GB" sz="1600">
                <a:latin typeface="Roboto"/>
                <a:ea typeface="Roboto"/>
                <a:cs typeface="Roboto"/>
                <a:sym typeface="Roboto"/>
              </a:rPr>
              <a:t>To automate the process of logging in and out from our account.</a:t>
            </a:r>
            <a:endParaRPr sz="1600">
              <a:latin typeface="Roboto"/>
              <a:ea typeface="Roboto"/>
              <a:cs typeface="Roboto"/>
              <a:sym typeface="Roboto"/>
            </a:endParaRPr>
          </a:p>
          <a:p>
            <a:pPr indent="-330200" lvl="0" marL="457200" rtl="0" algn="just">
              <a:spcBef>
                <a:spcPts val="0"/>
              </a:spcBef>
              <a:spcAft>
                <a:spcPts val="0"/>
              </a:spcAft>
              <a:buSzPts val="1600"/>
              <a:buFont typeface="Roboto"/>
              <a:buChar char="●"/>
            </a:pPr>
            <a:r>
              <a:rPr lang="en-GB" sz="1600">
                <a:latin typeface="Roboto"/>
                <a:ea typeface="Roboto"/>
                <a:cs typeface="Roboto"/>
                <a:sym typeface="Roboto"/>
              </a:rPr>
              <a:t>To handle tabs traversal.</a:t>
            </a:r>
            <a:endParaRPr sz="1600">
              <a:latin typeface="Roboto"/>
              <a:ea typeface="Roboto"/>
              <a:cs typeface="Roboto"/>
              <a:sym typeface="Roboto"/>
            </a:endParaRPr>
          </a:p>
          <a:p>
            <a:pPr indent="-330200" lvl="0" marL="457200" rtl="0" algn="just">
              <a:spcBef>
                <a:spcPts val="0"/>
              </a:spcBef>
              <a:spcAft>
                <a:spcPts val="0"/>
              </a:spcAft>
              <a:buSzPts val="1600"/>
              <a:buFont typeface="Roboto"/>
              <a:buChar char="●"/>
            </a:pPr>
            <a:r>
              <a:rPr lang="en-GB" sz="1600">
                <a:latin typeface="Roboto"/>
                <a:ea typeface="Roboto"/>
                <a:cs typeface="Roboto"/>
                <a:sym typeface="Roboto"/>
              </a:rPr>
              <a:t>To test out the add and update features of the account.</a:t>
            </a:r>
            <a:endParaRPr sz="16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Test Cases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79500" y="12859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T</a:t>
            </a:r>
            <a:r>
              <a:rPr lang="en-GB">
                <a:solidFill>
                  <a:schemeClr val="dk1"/>
                </a:solidFill>
              </a:rPr>
              <a:t>EST CASE </a:t>
            </a:r>
            <a:r>
              <a:rPr lang="en-GB" sz="3044">
                <a:solidFill>
                  <a:schemeClr val="dk1"/>
                </a:solidFill>
              </a:rPr>
              <a:t>1</a:t>
            </a:r>
            <a:r>
              <a:rPr lang="en-GB" sz="3300">
                <a:solidFill>
                  <a:srgbClr val="FF0000"/>
                </a:solidFill>
              </a:rPr>
              <a:t> </a:t>
            </a:r>
            <a:r>
              <a:rPr lang="en-GB" sz="3300"/>
              <a:t>: API testing</a:t>
            </a:r>
            <a:endParaRPr sz="3300">
              <a:solidFill>
                <a:srgbClr val="FF0000"/>
              </a:solidFill>
            </a:endParaRPr>
          </a:p>
        </p:txBody>
      </p:sp>
      <p:pic>
        <p:nvPicPr>
          <p:cNvPr id="135" name="Google Shape;135;p21"/>
          <p:cNvPicPr preferRelativeResize="0"/>
          <p:nvPr/>
        </p:nvPicPr>
        <p:blipFill rotWithShape="1">
          <a:blip r:embed="rId3">
            <a:alphaModFix/>
          </a:blip>
          <a:srcRect b="45114" l="17701" r="26229" t="33477"/>
          <a:stretch/>
        </p:blipFill>
        <p:spPr>
          <a:xfrm>
            <a:off x="779500" y="2233925"/>
            <a:ext cx="7493602" cy="2233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